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Century Gothic"/>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9" roundtripDataSignature="AMtx7mi4PtqeJd1uZWA99HKktQsitLYz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enturyGothic-regular.fntdata"/><Relationship Id="rId14" Type="http://schemas.openxmlformats.org/officeDocument/2006/relationships/slide" Target="slides/slide10.xml"/><Relationship Id="rId17" Type="http://schemas.openxmlformats.org/officeDocument/2006/relationships/font" Target="fonts/CenturyGothic-italic.fntdata"/><Relationship Id="rId16" Type="http://schemas.openxmlformats.org/officeDocument/2006/relationships/font" Target="fonts/CenturyGothic-bold.fntdata"/><Relationship Id="rId5" Type="http://schemas.openxmlformats.org/officeDocument/2006/relationships/slide" Target="slides/slide1.xml"/><Relationship Id="rId19" Type="http://customschemas.google.com/relationships/presentationmetadata" Target="metadata"/><Relationship Id="rId6" Type="http://schemas.openxmlformats.org/officeDocument/2006/relationships/slide" Target="slides/slide2.xml"/><Relationship Id="rId18" Type="http://schemas.openxmlformats.org/officeDocument/2006/relationships/font" Target="fonts/CenturyGothic-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tizen.org/article/personal-financial-disclosure-requirements-for-public-official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INTRODUCTION OF THE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050">
                <a:solidFill>
                  <a:srgbClr val="1A1A1B"/>
                </a:solidFill>
                <a:highlight>
                  <a:srgbClr val="FFFFFF"/>
                </a:highlight>
                <a:latin typeface="Arial"/>
                <a:ea typeface="Arial"/>
                <a:cs typeface="Arial"/>
                <a:sym typeface="Arial"/>
              </a:rPr>
              <a:t>This analysis would be focusing on the stock purchases made the Congress. (The stock sales and the pandemic controversy can be a standalone analysis by itself).</a:t>
            </a:r>
            <a:endParaRPr/>
          </a:p>
        </p:txBody>
      </p:sp>
      <p:sp>
        <p:nvSpPr>
          <p:cNvPr id="147" name="Google Shape;14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500" u="none" strike="noStrike">
                <a:solidFill>
                  <a:schemeClr val="dk1"/>
                </a:solidFill>
                <a:latin typeface="Calibri"/>
                <a:ea typeface="Calibri"/>
                <a:cs typeface="Calibri"/>
                <a:sym typeface="Calibri"/>
              </a:rPr>
              <a:t>In 2012, the STOCK Act was introduced to prevent the U.S. Congressmen from using non-public information to gain profit in the stock market. While all Congress members are required to report the transactions, previous data showed that they realized cumulative profits were much higher than average. Moreover, during the 2020 congressional insider trading scandal, four senators were investigated due to suspicious trading behaviors related to public health and the pandemic. This leads to the question about whether the high profits of congress members came from insider information. Through the studies on trading history in recent years, we intend to analyze their portfolios and determine whether they could be replicated or followed to achieve excess returns. </a:t>
            </a:r>
            <a:endParaRPr sz="1500"/>
          </a:p>
        </p:txBody>
      </p:sp>
      <p:sp>
        <p:nvSpPr>
          <p:cNvPr id="156" name="Google Shape;15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450850" lvl="0" marL="457200" rtl="0" algn="l">
              <a:spcBef>
                <a:spcPts val="0"/>
              </a:spcBef>
              <a:spcAft>
                <a:spcPts val="0"/>
              </a:spcAft>
              <a:buClr>
                <a:schemeClr val="dk1"/>
              </a:buClr>
              <a:buSzPts val="1500"/>
              <a:buFont typeface="Calibri"/>
              <a:buAutoNum type="arabicPeriod"/>
            </a:pPr>
            <a:r>
              <a:rPr lang="en-US" sz="1500"/>
              <a:t>The cumulative profits of congress members are benchmarked against stock index S&amp;P 500 as reference to average return. </a:t>
            </a:r>
            <a:endParaRPr sz="1100"/>
          </a:p>
          <a:p>
            <a:pPr indent="-450850" lvl="0" marL="457200" rtl="0" algn="l">
              <a:spcBef>
                <a:spcPts val="0"/>
              </a:spcBef>
              <a:spcAft>
                <a:spcPts val="0"/>
              </a:spcAft>
              <a:buClr>
                <a:schemeClr val="dk1"/>
              </a:buClr>
              <a:buSzPts val="1500"/>
              <a:buFont typeface="Calibri"/>
              <a:buAutoNum type="arabicPeriod"/>
            </a:pPr>
            <a:r>
              <a:rPr lang="en-US" sz="1500"/>
              <a:t>Secondly, tradings among different congress members are grouped to find possible shared investment interests or patterns. </a:t>
            </a:r>
            <a:endParaRPr sz="1100"/>
          </a:p>
          <a:p>
            <a:pPr indent="-450850" lvl="0" marL="457200" rtl="0" algn="l">
              <a:spcBef>
                <a:spcPts val="0"/>
              </a:spcBef>
              <a:spcAft>
                <a:spcPts val="0"/>
              </a:spcAft>
              <a:buClr>
                <a:schemeClr val="dk1"/>
              </a:buClr>
              <a:buSzPts val="1500"/>
              <a:buFont typeface="Calibri"/>
              <a:buAutoNum type="arabicPeriod"/>
            </a:pPr>
            <a:r>
              <a:rPr lang="en-US" sz="1500"/>
              <a:t>Thirdly, data pre and post pandemic are compared to investigate the performances during black swan effect.</a:t>
            </a:r>
            <a:endParaRPr sz="1100"/>
          </a:p>
          <a:p>
            <a:pPr indent="-450850" lvl="0" marL="457200" rtl="0" algn="l">
              <a:spcBef>
                <a:spcPts val="0"/>
              </a:spcBef>
              <a:spcAft>
                <a:spcPts val="0"/>
              </a:spcAft>
              <a:buClr>
                <a:schemeClr val="dk1"/>
              </a:buClr>
              <a:buSzPts val="1500"/>
              <a:buFont typeface="Calibri"/>
              <a:buAutoNum type="arabicPeriod"/>
            </a:pPr>
            <a:r>
              <a:rPr lang="en-US" sz="1500"/>
              <a:t> Lastly, trading will be replicated after disclosure to see whether common investors could follow their investment choices to gain excess profits.</a:t>
            </a:r>
            <a:endParaRPr sz="1100"/>
          </a:p>
          <a:p>
            <a:pPr indent="0" lvl="0" marL="0" rtl="0" algn="l">
              <a:spcBef>
                <a:spcPts val="0"/>
              </a:spcBef>
              <a:spcAft>
                <a:spcPts val="0"/>
              </a:spcAft>
              <a:buNone/>
            </a:pPr>
            <a:r>
              <a:t/>
            </a:r>
            <a:endParaRPr/>
          </a:p>
        </p:txBody>
      </p:sp>
      <p:sp>
        <p:nvSpPr>
          <p:cNvPr id="163" name="Google Shape;16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1A1A1B"/>
                </a:solidFill>
                <a:highlight>
                  <a:srgbClr val="FFFFFF"/>
                </a:highlight>
                <a:latin typeface="Arial"/>
                <a:ea typeface="Arial"/>
                <a:cs typeface="Arial"/>
                <a:sym typeface="Arial"/>
              </a:rPr>
              <a:t>While Congress members are supposed to </a:t>
            </a:r>
            <a:r>
              <a:rPr lang="en-US" sz="1050" u="sng">
                <a:solidFill>
                  <a:schemeClr val="hlink"/>
                </a:solidFill>
                <a:latin typeface="Arial"/>
                <a:ea typeface="Arial"/>
                <a:cs typeface="Arial"/>
                <a:sym typeface="Arial"/>
                <a:hlinkClick r:id="rId2"/>
              </a:rPr>
              <a:t>report the transaction within 30 days</a:t>
            </a:r>
            <a:r>
              <a:rPr lang="en-US" sz="1050">
                <a:solidFill>
                  <a:srgbClr val="1A1A1B"/>
                </a:solidFill>
                <a:highlight>
                  <a:srgbClr val="FFFFFF"/>
                </a:highlight>
                <a:latin typeface="Arial"/>
                <a:ea typeface="Arial"/>
                <a:cs typeface="Arial"/>
                <a:sym typeface="Arial"/>
              </a:rPr>
              <a:t>, the median delay in reporting that I observed for the trades was 28 days and the average delay was 52 days. </a:t>
            </a:r>
            <a:endParaRPr/>
          </a:p>
        </p:txBody>
      </p:sp>
      <p:sp>
        <p:nvSpPr>
          <p:cNvPr id="174" name="Google Shape;17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EXPLAIN THE FULL DATASET COLUMN WISE BY INSERTING THE SCREENSHOT OF THE DATASET IMPORTED IN PYTHON</a:t>
            </a:r>
            <a:endParaRPr/>
          </a:p>
          <a:p>
            <a:pPr indent="0" lvl="0" marL="0" rtl="0" algn="l">
              <a:spcBef>
                <a:spcPts val="0"/>
              </a:spcBef>
              <a:spcAft>
                <a:spcPts val="0"/>
              </a:spcAft>
              <a:buNone/>
            </a:pPr>
            <a:r>
              <a:t/>
            </a:r>
            <a:endParaRPr/>
          </a:p>
        </p:txBody>
      </p:sp>
      <p:sp>
        <p:nvSpPr>
          <p:cNvPr id="191" name="Google Shape;19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ADD DATAFOLIO TO TALK ABOUT EDA</a:t>
            </a:r>
            <a:endParaRPr/>
          </a:p>
        </p:txBody>
      </p:sp>
      <p:sp>
        <p:nvSpPr>
          <p:cNvPr id="199" name="Google Shape;19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PUT HISTOGRAMS, BAR CHARTS ETC TO SHOW VISUALISATION</a:t>
            </a:r>
            <a:endParaRPr/>
          </a:p>
        </p:txBody>
      </p:sp>
      <p:sp>
        <p:nvSpPr>
          <p:cNvPr id="207" name="Google Shape;20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2163fed1a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42163fed1a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142163fed1a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C0-HD-BTM.png" id="17" name="Google Shape;17;p15"/>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8" name="Google Shape;18;p15"/>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5"/>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15"/>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5"/>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5"/>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sp>
        <p:nvSpPr>
          <p:cNvPr id="76" name="Google Shape;76;p24"/>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4"/>
          <p:cNvSpPr/>
          <p:nvPr>
            <p:ph idx="2" type="pic"/>
          </p:nvPr>
        </p:nvSpPr>
        <p:spPr>
          <a:xfrm>
            <a:off x="681727" y="941439"/>
            <a:ext cx="10821840" cy="3478161"/>
          </a:xfrm>
          <a:prstGeom prst="rect">
            <a:avLst/>
          </a:prstGeom>
          <a:noFill/>
          <a:ln>
            <a:noFill/>
          </a:ln>
        </p:spPr>
      </p:sp>
      <p:sp>
        <p:nvSpPr>
          <p:cNvPr id="78" name="Google Shape;78;p24"/>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9" name="Google Shape;79;p2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82" name="Shape 82"/>
        <p:cNvGrpSpPr/>
        <p:nvPr/>
      </p:nvGrpSpPr>
      <p:grpSpPr>
        <a:xfrm>
          <a:off x="0" y="0"/>
          <a:ext cx="0" cy="0"/>
          <a:chOff x="0" y="0"/>
          <a:chExt cx="0" cy="0"/>
        </a:xfrm>
      </p:grpSpPr>
      <p:pic>
        <p:nvPicPr>
          <p:cNvPr descr="C0-HD-BTM.png" id="83" name="Google Shape;83;p25"/>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4" name="Google Shape;84;p25"/>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25"/>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6" name="Google Shape;86;p25"/>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5"/>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5"/>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9" name="Shape 89"/>
        <p:cNvGrpSpPr/>
        <p:nvPr/>
      </p:nvGrpSpPr>
      <p:grpSpPr>
        <a:xfrm>
          <a:off x="0" y="0"/>
          <a:ext cx="0" cy="0"/>
          <a:chOff x="0" y="0"/>
          <a:chExt cx="0" cy="0"/>
        </a:xfrm>
      </p:grpSpPr>
      <p:pic>
        <p:nvPicPr>
          <p:cNvPr descr="C0-HD-BTM.png" id="90" name="Google Shape;90;p2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1" name="Google Shape;91;p26"/>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6"/>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3" name="Google Shape;93;p26"/>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4" name="Google Shape;94;p26"/>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6"/>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6"/>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7" name="Google Shape;97;p26"/>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
        <p:nvSpPr>
          <p:cNvPr id="98" name="Google Shape;98;p26"/>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9" name="Shape 99"/>
        <p:cNvGrpSpPr/>
        <p:nvPr/>
      </p:nvGrpSpPr>
      <p:grpSpPr>
        <a:xfrm>
          <a:off x="0" y="0"/>
          <a:ext cx="0" cy="0"/>
          <a:chOff x="0" y="0"/>
          <a:chExt cx="0" cy="0"/>
        </a:xfrm>
      </p:grpSpPr>
      <p:pic>
        <p:nvPicPr>
          <p:cNvPr descr="C0-HD-BTM.png" id="100" name="Google Shape;100;p27"/>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01" name="Google Shape;101;p27"/>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7"/>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3" name="Google Shape;103;p27"/>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7"/>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7"/>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28"/>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8"/>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28"/>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28"/>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1" name="Google Shape;111;p28"/>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2" name="Google Shape;112;p28"/>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3" name="Google Shape;113;p28"/>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4" name="Google Shape;114;p2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29"/>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29"/>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0" name="Google Shape;120;p29"/>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1" name="Google Shape;121;p29"/>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2" name="Google Shape;122;p29"/>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3" name="Google Shape;123;p29"/>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4" name="Google Shape;124;p29"/>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5" name="Google Shape;125;p29"/>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6" name="Google Shape;126;p29"/>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7" name="Google Shape;127;p29"/>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8" name="Google Shape;128;p2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3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30"/>
          <p:cNvSpPr txBox="1"/>
          <p:nvPr>
            <p:ph idx="1" type="body"/>
          </p:nvPr>
        </p:nvSpPr>
        <p:spPr>
          <a:xfrm rot="5400000">
            <a:off x="4083938"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3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7" name="Shape 137"/>
        <p:cNvGrpSpPr/>
        <p:nvPr/>
      </p:nvGrpSpPr>
      <p:grpSpPr>
        <a:xfrm>
          <a:off x="0" y="0"/>
          <a:ext cx="0" cy="0"/>
          <a:chOff x="0" y="0"/>
          <a:chExt cx="0" cy="0"/>
        </a:xfrm>
      </p:grpSpPr>
      <p:pic>
        <p:nvPicPr>
          <p:cNvPr descr="C0-HD-BTM.png" id="138" name="Google Shape;138;p31"/>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9" name="Google Shape;139;p31"/>
          <p:cNvSpPr txBox="1"/>
          <p:nvPr>
            <p:ph type="title"/>
          </p:nvPr>
        </p:nvSpPr>
        <p:spPr>
          <a:xfrm rot="5400000">
            <a:off x="8525934"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31"/>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1" name="Google Shape;141;p31"/>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1"/>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1"/>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3" name="Shape 23"/>
        <p:cNvGrpSpPr/>
        <p:nvPr/>
      </p:nvGrpSpPr>
      <p:grpSpPr>
        <a:xfrm>
          <a:off x="0" y="0"/>
          <a:ext cx="0" cy="0"/>
          <a:chOff x="0" y="0"/>
          <a:chExt cx="0" cy="0"/>
        </a:xfrm>
      </p:grpSpPr>
      <p:pic>
        <p:nvPicPr>
          <p:cNvPr descr="C0-HD-BTM.png" id="24" name="Google Shape;24;p1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5" name="Google Shape;25;p16"/>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6"/>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7" name="Google Shape;27;p16"/>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6"/>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6"/>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1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 name="Shape 34"/>
        <p:cNvGrpSpPr/>
        <p:nvPr/>
      </p:nvGrpSpPr>
      <p:grpSpPr>
        <a:xfrm>
          <a:off x="0" y="0"/>
          <a:ext cx="0" cy="0"/>
          <a:chOff x="0" y="0"/>
          <a:chExt cx="0" cy="0"/>
        </a:xfrm>
      </p:grpSpPr>
      <p:sp>
        <p:nvSpPr>
          <p:cNvPr id="35" name="Google Shape;35;p18"/>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8"/>
          <p:cNvSpPr/>
          <p:nvPr>
            <p:ph idx="2" type="pic"/>
          </p:nvPr>
        </p:nvSpPr>
        <p:spPr>
          <a:xfrm>
            <a:off x="7861238" y="751241"/>
            <a:ext cx="3644962" cy="5467443"/>
          </a:xfrm>
          <a:prstGeom prst="rect">
            <a:avLst/>
          </a:prstGeom>
          <a:noFill/>
          <a:ln>
            <a:noFill/>
          </a:ln>
        </p:spPr>
      </p:sp>
      <p:sp>
        <p:nvSpPr>
          <p:cNvPr id="37" name="Google Shape;37;p18"/>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8" name="Google Shape;38;p1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1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9"/>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1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2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0"/>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 name="Google Shape;50;p20"/>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 name="Google Shape;51;p2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21"/>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7" name="Google Shape;57;p21"/>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8" name="Google Shape;58;p21"/>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9" name="Google Shape;59;p21"/>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2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2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23"/>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23"/>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2" name="Google Shape;72;p2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descr="C0-HD-TOP.png" id="10" name="Google Shape;10;p14"/>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11" name="Google Shape;11;p1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4"/>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Google Shape;13;p1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l">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l">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l">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l">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l">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l">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l">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pic>
        <p:nvPicPr>
          <p:cNvPr descr="Text&#10;&#10;Description automatically generated with medium confidence" id="149" name="Google Shape;149;p1"/>
          <p:cNvPicPr preferRelativeResize="0"/>
          <p:nvPr/>
        </p:nvPicPr>
        <p:blipFill rotWithShape="1">
          <a:blip r:embed="rId3">
            <a:alphaModFix/>
          </a:blip>
          <a:srcRect b="0" l="0" r="0" t="0"/>
          <a:stretch/>
        </p:blipFill>
        <p:spPr>
          <a:xfrm>
            <a:off x="-1" y="4384"/>
            <a:ext cx="12192001" cy="6853616"/>
          </a:xfrm>
          <a:prstGeom prst="rect">
            <a:avLst/>
          </a:prstGeom>
          <a:solidFill>
            <a:schemeClr val="accent1"/>
          </a:solidFill>
          <a:ln>
            <a:noFill/>
          </a:ln>
        </p:spPr>
      </p:pic>
      <p:sp>
        <p:nvSpPr>
          <p:cNvPr id="150" name="Google Shape;150;p1"/>
          <p:cNvSpPr txBox="1"/>
          <p:nvPr>
            <p:ph type="ctrTitle"/>
          </p:nvPr>
        </p:nvSpPr>
        <p:spPr>
          <a:xfrm>
            <a:off x="-1" y="2114302"/>
            <a:ext cx="12006263" cy="19755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entury Gothic"/>
              <a:buNone/>
            </a:pPr>
            <a:r>
              <a:rPr b="1" lang="en-US" sz="4800">
                <a:highlight>
                  <a:srgbClr val="000000"/>
                </a:highlight>
              </a:rPr>
              <a:t>COMPARATIVE ANALYSIS ON U.S SENATOR’S TRADE AND S&amp;P 500</a:t>
            </a:r>
            <a:endParaRPr sz="4800">
              <a:highlight>
                <a:srgbClr val="000000"/>
              </a:highlight>
            </a:endParaRPr>
          </a:p>
        </p:txBody>
      </p:sp>
      <p:sp>
        <p:nvSpPr>
          <p:cNvPr id="151" name="Google Shape;151;p1"/>
          <p:cNvSpPr txBox="1"/>
          <p:nvPr>
            <p:ph idx="1" type="subTitle"/>
          </p:nvPr>
        </p:nvSpPr>
        <p:spPr>
          <a:xfrm>
            <a:off x="631614" y="5074371"/>
            <a:ext cx="6282207" cy="64253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b="1" lang="en-US">
                <a:highlight>
                  <a:srgbClr val="000000"/>
                </a:highlight>
              </a:rPr>
              <a:t>Yulia Kotelnikova; Muskan Yadav; Wenxin Li; Xingyu Lan; Yunhui Zhao; </a:t>
            </a:r>
            <a:endParaRPr sz="2800">
              <a:highlight>
                <a:srgbClr val="000000"/>
              </a:highlight>
            </a:endParaRPr>
          </a:p>
        </p:txBody>
      </p:sp>
      <p:sp>
        <p:nvSpPr>
          <p:cNvPr id="152" name="Google Shape;152;p1"/>
          <p:cNvSpPr txBox="1"/>
          <p:nvPr/>
        </p:nvSpPr>
        <p:spPr>
          <a:xfrm>
            <a:off x="631614" y="4504312"/>
            <a:ext cx="224228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lt1"/>
                </a:solidFill>
                <a:highlight>
                  <a:srgbClr val="000000"/>
                </a:highlight>
                <a:latin typeface="Century Gothic"/>
                <a:ea typeface="Century Gothic"/>
                <a:cs typeface="Century Gothic"/>
                <a:sym typeface="Century Gothic"/>
              </a:rPr>
              <a:t>DS4A </a:t>
            </a:r>
            <a:r>
              <a:rPr b="1" i="0" lang="en-US" sz="2000" u="none" cap="none" strike="noStrike">
                <a:solidFill>
                  <a:schemeClr val="lt1"/>
                </a:solidFill>
                <a:highlight>
                  <a:srgbClr val="000000"/>
                </a:highlight>
                <a:latin typeface="Century Gothic"/>
                <a:ea typeface="Century Gothic"/>
                <a:cs typeface="Century Gothic"/>
                <a:sym typeface="Century Gothic"/>
              </a:rPr>
              <a:t>#Team 40</a:t>
            </a:r>
            <a:endParaRPr sz="2000">
              <a:solidFill>
                <a:schemeClr val="lt1"/>
              </a:solidFill>
              <a:highlight>
                <a:srgbClr val="000000"/>
              </a:highlight>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nvSpPr>
        <p:spPr>
          <a:xfrm>
            <a:off x="2010800" y="2826925"/>
            <a:ext cx="83760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lt1"/>
                </a:solidFill>
                <a:latin typeface="Century Gothic"/>
                <a:ea typeface="Century Gothic"/>
                <a:cs typeface="Century Gothic"/>
                <a:sym typeface="Century Gothic"/>
              </a:rPr>
              <a:t>Thank you for watching!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
          <p:cNvSpPr txBox="1"/>
          <p:nvPr>
            <p:ph type="title"/>
          </p:nvPr>
        </p:nvSpPr>
        <p:spPr>
          <a:xfrm>
            <a:off x="304800" y="913189"/>
            <a:ext cx="4539342" cy="668867"/>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lt1"/>
              </a:buClr>
              <a:buSzPts val="4800"/>
              <a:buFont typeface="Century Gothic"/>
              <a:buNone/>
            </a:pPr>
            <a:r>
              <a:rPr b="1" lang="en-US" sz="4800"/>
              <a:t>MOTIVATION</a:t>
            </a:r>
            <a:endParaRPr/>
          </a:p>
        </p:txBody>
      </p:sp>
      <p:sp>
        <p:nvSpPr>
          <p:cNvPr id="159" name="Google Shape;159;p2"/>
          <p:cNvSpPr txBox="1"/>
          <p:nvPr/>
        </p:nvSpPr>
        <p:spPr>
          <a:xfrm>
            <a:off x="957943" y="2356507"/>
            <a:ext cx="1060994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strike="noStrike">
                <a:solidFill>
                  <a:schemeClr val="lt1"/>
                </a:solidFill>
                <a:latin typeface="Arial"/>
                <a:ea typeface="Arial"/>
                <a:cs typeface="Arial"/>
                <a:sym typeface="Arial"/>
              </a:rPr>
              <a:t>Intent is to investigate the trading behaviors of congress members in terms of profits against benchmark, primary industry of investment, preferences of investment among groups of congress members, and the influence of the pandemic. </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4" name="Shape 164"/>
        <p:cNvGrpSpPr/>
        <p:nvPr/>
      </p:nvGrpSpPr>
      <p:grpSpPr>
        <a:xfrm>
          <a:off x="0" y="0"/>
          <a:ext cx="0" cy="0"/>
          <a:chOff x="0" y="0"/>
          <a:chExt cx="0" cy="0"/>
        </a:xfrm>
      </p:grpSpPr>
      <p:pic>
        <p:nvPicPr>
          <p:cNvPr id="165" name="Google Shape;165;p3"/>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166" name="Google Shape;166;p3"/>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167" name="Google Shape;167;p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168" name="Google Shape;168;p3"/>
          <p:cNvPicPr preferRelativeResize="0"/>
          <p:nvPr/>
        </p:nvPicPr>
        <p:blipFill rotWithShape="1">
          <a:blip r:embed="rId3">
            <a:alphaModFix/>
          </a:blip>
          <a:srcRect b="0" l="0" r="0" t="0"/>
          <a:stretch/>
        </p:blipFill>
        <p:spPr>
          <a:xfrm>
            <a:off x="0" y="0"/>
            <a:ext cx="12192000" cy="1441450"/>
          </a:xfrm>
          <a:prstGeom prst="rect">
            <a:avLst/>
          </a:prstGeom>
          <a:noFill/>
          <a:ln>
            <a:noFill/>
          </a:ln>
        </p:spPr>
      </p:pic>
      <p:sp>
        <p:nvSpPr>
          <p:cNvPr id="169" name="Google Shape;169;p3"/>
          <p:cNvSpPr txBox="1"/>
          <p:nvPr>
            <p:ph type="title"/>
          </p:nvPr>
        </p:nvSpPr>
        <p:spPr>
          <a:xfrm>
            <a:off x="636695" y="1551020"/>
            <a:ext cx="2395689" cy="868525"/>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800"/>
              <a:buFont typeface="Century Gothic"/>
              <a:buNone/>
            </a:pPr>
            <a:r>
              <a:rPr b="1" lang="en-US" sz="4800"/>
              <a:t>GOAL</a:t>
            </a:r>
            <a:endParaRPr/>
          </a:p>
        </p:txBody>
      </p:sp>
      <p:sp>
        <p:nvSpPr>
          <p:cNvPr id="170" name="Google Shape;170;p3"/>
          <p:cNvSpPr txBox="1"/>
          <p:nvPr>
            <p:ph idx="1" type="body"/>
          </p:nvPr>
        </p:nvSpPr>
        <p:spPr>
          <a:xfrm>
            <a:off x="438149" y="2859025"/>
            <a:ext cx="4526100" cy="297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US">
                <a:solidFill>
                  <a:schemeClr val="lt1"/>
                </a:solidFill>
              </a:rPr>
              <a:t>From analyzing the average return, shared investment interests or patterns, data pre and post pandemic and trading replicas an attempt is made to explain whether unexpected high profits for congress members come from insider information.</a:t>
            </a:r>
            <a:endParaRPr sz="2400"/>
          </a:p>
        </p:txBody>
      </p:sp>
      <p:pic>
        <p:nvPicPr>
          <p:cNvPr id="171" name="Google Shape;171;p3"/>
          <p:cNvPicPr preferRelativeResize="0"/>
          <p:nvPr/>
        </p:nvPicPr>
        <p:blipFill rotWithShape="1">
          <a:blip r:embed="rId5">
            <a:alphaModFix/>
          </a:blip>
          <a:srcRect b="0" l="0" r="0" t="0"/>
          <a:stretch/>
        </p:blipFill>
        <p:spPr>
          <a:xfrm>
            <a:off x="5046653" y="1166475"/>
            <a:ext cx="6177937" cy="46643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5"/>
          <p:cNvSpPr txBox="1"/>
          <p:nvPr/>
        </p:nvSpPr>
        <p:spPr>
          <a:xfrm>
            <a:off x="1248229" y="1215571"/>
            <a:ext cx="44704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entury Gothic"/>
                <a:ea typeface="Century Gothic"/>
                <a:cs typeface="Century Gothic"/>
                <a:sym typeface="Century Gothic"/>
              </a:rPr>
              <a:t>DATASETS</a:t>
            </a:r>
            <a:endParaRPr/>
          </a:p>
        </p:txBody>
      </p:sp>
      <p:sp>
        <p:nvSpPr>
          <p:cNvPr id="177" name="Google Shape;177;p5"/>
          <p:cNvSpPr/>
          <p:nvPr/>
        </p:nvSpPr>
        <p:spPr>
          <a:xfrm>
            <a:off x="410028" y="2583543"/>
            <a:ext cx="6629401" cy="3302000"/>
          </a:xfrm>
          <a:prstGeom prst="roundRect">
            <a:avLst>
              <a:gd fmla="val 16667" name="adj"/>
            </a:avLst>
          </a:prstGeom>
          <a:solidFill>
            <a:schemeClr val="accent2"/>
          </a:solidFill>
          <a:ln cap="flat" cmpd="sng" w="12700">
            <a:solidFill>
              <a:srgbClr val="B95D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b="1" lang="en-US" sz="2400">
                <a:solidFill>
                  <a:schemeClr val="lt1"/>
                </a:solidFill>
                <a:latin typeface="Century Gothic"/>
                <a:ea typeface="Century Gothic"/>
                <a:cs typeface="Century Gothic"/>
                <a:sym typeface="Century Gothic"/>
              </a:rPr>
              <a:t>United States financial disclosures website and senatestockwatcher website</a:t>
            </a:r>
            <a:endParaRPr/>
          </a:p>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lang="en-US" sz="2000">
                <a:solidFill>
                  <a:schemeClr val="lt1"/>
                </a:solidFill>
                <a:latin typeface="Century Gothic"/>
                <a:ea typeface="Century Gothic"/>
                <a:cs typeface="Century Gothic"/>
                <a:sym typeface="Century Gothic"/>
              </a:rPr>
              <a:t>Senator trading data</a:t>
            </a:r>
            <a:endParaRPr/>
          </a:p>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lang="en-US" sz="2000">
                <a:solidFill>
                  <a:schemeClr val="lt1"/>
                </a:solidFill>
                <a:latin typeface="Century Gothic"/>
                <a:ea typeface="Century Gothic"/>
                <a:cs typeface="Century Gothic"/>
                <a:sym typeface="Century Gothic"/>
              </a:rPr>
              <a:t>Data size: Jan. 2017 to Jul. 2022</a:t>
            </a:r>
            <a:endParaRPr/>
          </a:p>
        </p:txBody>
      </p:sp>
      <p:sp>
        <p:nvSpPr>
          <p:cNvPr id="178" name="Google Shape;178;p5"/>
          <p:cNvSpPr/>
          <p:nvPr/>
        </p:nvSpPr>
        <p:spPr>
          <a:xfrm>
            <a:off x="7184571" y="3421742"/>
            <a:ext cx="4836886" cy="1963058"/>
          </a:xfrm>
          <a:prstGeom prst="roundRect">
            <a:avLst>
              <a:gd fmla="val 16667" name="adj"/>
            </a:avLst>
          </a:prstGeom>
          <a:solidFill>
            <a:schemeClr val="accent2"/>
          </a:solidFill>
          <a:ln cap="flat" cmpd="sng" w="12700">
            <a:solidFill>
              <a:srgbClr val="B95D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entury Gothic"/>
                <a:ea typeface="Century Gothic"/>
                <a:cs typeface="Century Gothic"/>
                <a:sym typeface="Century Gothic"/>
              </a:rPr>
              <a:t>Yahoo finance</a:t>
            </a:r>
            <a:endParaRPr/>
          </a:p>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lang="en-US" sz="2000">
                <a:solidFill>
                  <a:schemeClr val="lt1"/>
                </a:solidFill>
                <a:latin typeface="Century Gothic"/>
                <a:ea typeface="Century Gothic"/>
                <a:cs typeface="Century Gothic"/>
                <a:sym typeface="Century Gothic"/>
              </a:rPr>
              <a:t>S&amp;P 500 data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6"/>
          <p:cNvSpPr txBox="1"/>
          <p:nvPr/>
        </p:nvSpPr>
        <p:spPr>
          <a:xfrm>
            <a:off x="958409" y="4533574"/>
            <a:ext cx="10277273" cy="1055876"/>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rgbClr val="000000"/>
              </a:buClr>
              <a:buSzPts val="7200"/>
              <a:buFont typeface="Century Gothic"/>
              <a:buNone/>
            </a:pPr>
            <a:r>
              <a:rPr lang="en-US" sz="7200" cap="none">
                <a:solidFill>
                  <a:srgbClr val="000000"/>
                </a:solidFill>
                <a:latin typeface="Century Gothic"/>
                <a:ea typeface="Century Gothic"/>
                <a:cs typeface="Century Gothic"/>
                <a:sym typeface="Century Gothic"/>
              </a:rPr>
              <a:t>1-LAYER IMAGES</a:t>
            </a:r>
            <a:endParaRPr sz="7200" cap="none">
              <a:solidFill>
                <a:schemeClr val="dk1"/>
              </a:solidFill>
              <a:latin typeface="Century Gothic"/>
              <a:ea typeface="Century Gothic"/>
              <a:cs typeface="Century Gothic"/>
              <a:sym typeface="Century Gothic"/>
            </a:endParaRPr>
          </a:p>
        </p:txBody>
      </p:sp>
      <p:sp>
        <p:nvSpPr>
          <p:cNvPr id="185" name="Google Shape;185;p6"/>
          <p:cNvSpPr txBox="1"/>
          <p:nvPr>
            <p:ph type="title"/>
          </p:nvPr>
        </p:nvSpPr>
        <p:spPr>
          <a:xfrm>
            <a:off x="685801" y="753533"/>
            <a:ext cx="10058400" cy="745067"/>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lt1"/>
              </a:buClr>
              <a:buSzPts val="4800"/>
              <a:buFont typeface="Century Gothic"/>
              <a:buNone/>
            </a:pPr>
            <a:r>
              <a:rPr b="1" lang="en-US" sz="4800"/>
              <a:t>DATA CLEANING METHODOLOGY</a:t>
            </a:r>
            <a:endParaRPr/>
          </a:p>
        </p:txBody>
      </p:sp>
      <p:sp>
        <p:nvSpPr>
          <p:cNvPr id="186" name="Google Shape;186;p6"/>
          <p:cNvSpPr/>
          <p:nvPr/>
        </p:nvSpPr>
        <p:spPr>
          <a:xfrm>
            <a:off x="1135525" y="2030725"/>
            <a:ext cx="4855800" cy="3915900"/>
          </a:xfrm>
          <a:prstGeom prst="roundRect">
            <a:avLst>
              <a:gd fmla="val 16667" name="adj"/>
            </a:avLst>
          </a:prstGeom>
          <a:solidFill>
            <a:schemeClr val="accent2"/>
          </a:solidFill>
          <a:ln cap="flat" cmpd="sng" w="12700">
            <a:solidFill>
              <a:srgbClr val="B95D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Drop NA value</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Data Filtering - investment type</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Data Parsing - string to number</a:t>
            </a:r>
            <a:endParaRPr b="1" sz="1800">
              <a:solidFill>
                <a:schemeClr val="lt1"/>
              </a:solidFill>
              <a:latin typeface="Century Gothic"/>
              <a:ea typeface="Century Gothic"/>
              <a:cs typeface="Century Gothic"/>
              <a:sym typeface="Century Gothic"/>
            </a:endParaRPr>
          </a:p>
        </p:txBody>
      </p:sp>
      <p:sp>
        <p:nvSpPr>
          <p:cNvPr id="187" name="Google Shape;187;p6"/>
          <p:cNvSpPr/>
          <p:nvPr/>
        </p:nvSpPr>
        <p:spPr>
          <a:xfrm>
            <a:off x="6379875" y="2030725"/>
            <a:ext cx="4855800" cy="3915900"/>
          </a:xfrm>
          <a:prstGeom prst="roundRect">
            <a:avLst>
              <a:gd fmla="val 16667" name="adj"/>
            </a:avLst>
          </a:prstGeom>
          <a:solidFill>
            <a:schemeClr val="accent2"/>
          </a:solidFill>
          <a:ln cap="flat" cmpd="sng" w="12700">
            <a:solidFill>
              <a:srgbClr val="B95D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Download stock price from yahoo finance using yfinance API</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Connect each senator investment</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with corresponding stock close price</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Calculate yearly return of SP500 and</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widely chosen stocks</a:t>
            </a:r>
            <a:endParaRPr b="1" sz="18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7"/>
          <p:cNvSpPr txBox="1"/>
          <p:nvPr>
            <p:ph type="title"/>
          </p:nvPr>
        </p:nvSpPr>
        <p:spPr>
          <a:xfrm>
            <a:off x="1024525" y="492947"/>
            <a:ext cx="10490100" cy="16560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000000"/>
              </a:buClr>
              <a:buFont typeface="Arial"/>
              <a:buNone/>
            </a:pPr>
            <a:r>
              <a:rPr b="1" lang="en-US" sz="4800"/>
              <a:t>EXPLORATORY DATA ANALYSIS I</a:t>
            </a:r>
            <a:endParaRPr sz="1400">
              <a:solidFill>
                <a:srgbClr val="000000"/>
              </a:solidFill>
              <a:latin typeface="Arial"/>
              <a:ea typeface="Arial"/>
              <a:cs typeface="Arial"/>
              <a:sym typeface="Arial"/>
            </a:endParaRPr>
          </a:p>
          <a:p>
            <a:pPr indent="0" lvl="0" marL="0" rtl="0" algn="ctr">
              <a:lnSpc>
                <a:spcPct val="90000"/>
              </a:lnSpc>
              <a:spcBef>
                <a:spcPts val="0"/>
              </a:spcBef>
              <a:spcAft>
                <a:spcPts val="0"/>
              </a:spcAft>
              <a:buClr>
                <a:schemeClr val="lt1"/>
              </a:buClr>
              <a:buSzPts val="4000"/>
              <a:buFont typeface="Century Gothic"/>
              <a:buNone/>
            </a:pPr>
            <a:r>
              <a:t/>
            </a:r>
            <a:endParaRPr/>
          </a:p>
        </p:txBody>
      </p:sp>
      <p:pic>
        <p:nvPicPr>
          <p:cNvPr id="194" name="Google Shape;194;p7"/>
          <p:cNvPicPr preferRelativeResize="0"/>
          <p:nvPr/>
        </p:nvPicPr>
        <p:blipFill rotWithShape="1">
          <a:blip r:embed="rId3">
            <a:alphaModFix/>
          </a:blip>
          <a:srcRect b="41122" l="0" r="1931" t="7352"/>
          <a:stretch/>
        </p:blipFill>
        <p:spPr>
          <a:xfrm>
            <a:off x="275475" y="1924375"/>
            <a:ext cx="5074625" cy="4404251"/>
          </a:xfrm>
          <a:prstGeom prst="rect">
            <a:avLst/>
          </a:prstGeom>
          <a:noFill/>
          <a:ln>
            <a:noFill/>
          </a:ln>
        </p:spPr>
      </p:pic>
      <p:pic>
        <p:nvPicPr>
          <p:cNvPr id="195" name="Google Shape;195;p7"/>
          <p:cNvPicPr preferRelativeResize="0"/>
          <p:nvPr/>
        </p:nvPicPr>
        <p:blipFill>
          <a:blip r:embed="rId4">
            <a:alphaModFix/>
          </a:blip>
          <a:stretch>
            <a:fillRect/>
          </a:stretch>
        </p:blipFill>
        <p:spPr>
          <a:xfrm>
            <a:off x="5669075" y="1924375"/>
            <a:ext cx="6249049" cy="4404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8"/>
          <p:cNvPicPr preferRelativeResize="0"/>
          <p:nvPr/>
        </p:nvPicPr>
        <p:blipFill>
          <a:blip r:embed="rId3">
            <a:alphaModFix/>
          </a:blip>
          <a:stretch>
            <a:fillRect/>
          </a:stretch>
        </p:blipFill>
        <p:spPr>
          <a:xfrm>
            <a:off x="1014650" y="1718250"/>
            <a:ext cx="10509851" cy="4066801"/>
          </a:xfrm>
          <a:prstGeom prst="rect">
            <a:avLst/>
          </a:prstGeom>
          <a:noFill/>
          <a:ln>
            <a:noFill/>
          </a:ln>
        </p:spPr>
      </p:pic>
      <p:sp>
        <p:nvSpPr>
          <p:cNvPr id="202" name="Google Shape;202;p8"/>
          <p:cNvSpPr txBox="1"/>
          <p:nvPr>
            <p:ph idx="4294967295" type="title"/>
          </p:nvPr>
        </p:nvSpPr>
        <p:spPr>
          <a:xfrm>
            <a:off x="1024525" y="492947"/>
            <a:ext cx="10490100" cy="16560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000000"/>
              </a:buClr>
              <a:buFont typeface="Arial"/>
              <a:buNone/>
            </a:pPr>
            <a:r>
              <a:rPr b="1" lang="en-US" sz="4800"/>
              <a:t>EXPLORATORY DATA ANALYSIS II</a:t>
            </a:r>
            <a:endParaRPr sz="1400">
              <a:solidFill>
                <a:srgbClr val="000000"/>
              </a:solidFill>
              <a:latin typeface="Arial"/>
              <a:ea typeface="Arial"/>
              <a:cs typeface="Arial"/>
              <a:sym typeface="Arial"/>
            </a:endParaRPr>
          </a:p>
          <a:p>
            <a:pPr indent="0" lvl="0" marL="0" rtl="0" algn="ctr">
              <a:lnSpc>
                <a:spcPct val="90000"/>
              </a:lnSpc>
              <a:spcBef>
                <a:spcPts val="0"/>
              </a:spcBef>
              <a:spcAft>
                <a:spcPts val="0"/>
              </a:spcAft>
              <a:buClr>
                <a:schemeClr val="lt1"/>
              </a:buClr>
              <a:buSzPts val="4000"/>
              <a:buFont typeface="Century Gothic"/>
              <a:buNone/>
            </a:pPr>
            <a:r>
              <a:t/>
            </a:r>
            <a:endParaRPr/>
          </a:p>
        </p:txBody>
      </p:sp>
      <p:sp>
        <p:nvSpPr>
          <p:cNvPr id="203" name="Google Shape;203;p8"/>
          <p:cNvSpPr txBox="1"/>
          <p:nvPr>
            <p:ph idx="4294967295" type="title"/>
          </p:nvPr>
        </p:nvSpPr>
        <p:spPr>
          <a:xfrm>
            <a:off x="802500" y="5499025"/>
            <a:ext cx="10722000" cy="10110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000000"/>
              </a:buClr>
              <a:buFont typeface="Arial"/>
              <a:buNone/>
            </a:pPr>
            <a:r>
              <a:t/>
            </a:r>
            <a:endParaRPr sz="700">
              <a:solidFill>
                <a:srgbClr val="000000"/>
              </a:solidFill>
              <a:latin typeface="Arial"/>
              <a:ea typeface="Arial"/>
              <a:cs typeface="Arial"/>
              <a:sym typeface="Arial"/>
            </a:endParaRPr>
          </a:p>
          <a:p>
            <a:pPr indent="0" lvl="0" marL="0" rtl="0" algn="ctr">
              <a:lnSpc>
                <a:spcPct val="90000"/>
              </a:lnSpc>
              <a:spcBef>
                <a:spcPts val="0"/>
              </a:spcBef>
              <a:spcAft>
                <a:spcPts val="0"/>
              </a:spcAft>
              <a:buClr>
                <a:schemeClr val="lt1"/>
              </a:buClr>
              <a:buSzPts val="4000"/>
              <a:buFont typeface="Century Gothic"/>
              <a:buNone/>
            </a:pPr>
            <a:r>
              <a:rPr lang="en-US" sz="3300"/>
              <a:t>500 STOCKS —&gt; TOP 14 STOCKS—&gt; TOP 3 STOCKS</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9"/>
          <p:cNvPicPr preferRelativeResize="0"/>
          <p:nvPr/>
        </p:nvPicPr>
        <p:blipFill>
          <a:blip r:embed="rId3">
            <a:alphaModFix/>
          </a:blip>
          <a:stretch>
            <a:fillRect/>
          </a:stretch>
        </p:blipFill>
        <p:spPr>
          <a:xfrm>
            <a:off x="1348400" y="1377400"/>
            <a:ext cx="9569302" cy="5161625"/>
          </a:xfrm>
          <a:prstGeom prst="rect">
            <a:avLst/>
          </a:prstGeom>
          <a:noFill/>
          <a:ln>
            <a:noFill/>
          </a:ln>
        </p:spPr>
      </p:pic>
      <p:sp>
        <p:nvSpPr>
          <p:cNvPr id="210" name="Google Shape;210;p9"/>
          <p:cNvSpPr txBox="1"/>
          <p:nvPr/>
        </p:nvSpPr>
        <p:spPr>
          <a:xfrm>
            <a:off x="247025" y="218050"/>
            <a:ext cx="2884800" cy="1536300"/>
          </a:xfrm>
          <a:prstGeom prst="rect">
            <a:avLst/>
          </a:prstGeom>
          <a:noFill/>
          <a:ln>
            <a:noFill/>
          </a:ln>
        </p:spPr>
        <p:txBody>
          <a:bodyPr anchorCtr="0" anchor="ctr" bIns="45700" lIns="91425" spcFirstLastPara="1" rIns="91425" wrap="square" tIns="45700">
            <a:normAutofit/>
          </a:bodyPr>
          <a:lstStyle/>
          <a:p>
            <a:pPr indent="0" lvl="0" marL="0" marR="0" rtl="0" algn="l">
              <a:lnSpc>
                <a:spcPct val="101000"/>
              </a:lnSpc>
              <a:spcBef>
                <a:spcPts val="0"/>
              </a:spcBef>
              <a:spcAft>
                <a:spcPts val="0"/>
              </a:spcAft>
              <a:buClr>
                <a:schemeClr val="lt1"/>
              </a:buClr>
              <a:buSzPts val="4800"/>
              <a:buFont typeface="Arial"/>
              <a:buNone/>
            </a:pPr>
            <a:r>
              <a:rPr b="1" lang="en-US" sz="4800">
                <a:solidFill>
                  <a:schemeClr val="lt1"/>
                </a:solidFill>
                <a:latin typeface="Century Gothic"/>
                <a:ea typeface="Century Gothic"/>
                <a:cs typeface="Century Gothic"/>
                <a:sym typeface="Century Gothic"/>
              </a:rPr>
              <a:t>RESULTS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g142163fed1a_1_6"/>
          <p:cNvPicPr preferRelativeResize="0"/>
          <p:nvPr/>
        </p:nvPicPr>
        <p:blipFill>
          <a:blip r:embed="rId3">
            <a:alphaModFix/>
          </a:blip>
          <a:stretch>
            <a:fillRect/>
          </a:stretch>
        </p:blipFill>
        <p:spPr>
          <a:xfrm>
            <a:off x="6493075" y="192350"/>
            <a:ext cx="4548273" cy="3074425"/>
          </a:xfrm>
          <a:prstGeom prst="rect">
            <a:avLst/>
          </a:prstGeom>
          <a:noFill/>
          <a:ln>
            <a:noFill/>
          </a:ln>
        </p:spPr>
      </p:pic>
      <p:pic>
        <p:nvPicPr>
          <p:cNvPr id="217" name="Google Shape;217;g142163fed1a_1_6"/>
          <p:cNvPicPr preferRelativeResize="0"/>
          <p:nvPr/>
        </p:nvPicPr>
        <p:blipFill>
          <a:blip r:embed="rId4">
            <a:alphaModFix/>
          </a:blip>
          <a:stretch>
            <a:fillRect/>
          </a:stretch>
        </p:blipFill>
        <p:spPr>
          <a:xfrm>
            <a:off x="1182801" y="192350"/>
            <a:ext cx="4364175" cy="3074425"/>
          </a:xfrm>
          <a:prstGeom prst="rect">
            <a:avLst/>
          </a:prstGeom>
          <a:noFill/>
          <a:ln>
            <a:noFill/>
          </a:ln>
        </p:spPr>
      </p:pic>
      <p:pic>
        <p:nvPicPr>
          <p:cNvPr id="218" name="Google Shape;218;g142163fed1a_1_6"/>
          <p:cNvPicPr preferRelativeResize="0"/>
          <p:nvPr/>
        </p:nvPicPr>
        <p:blipFill>
          <a:blip r:embed="rId5">
            <a:alphaModFix/>
          </a:blip>
          <a:stretch>
            <a:fillRect/>
          </a:stretch>
        </p:blipFill>
        <p:spPr>
          <a:xfrm>
            <a:off x="3821863" y="3425875"/>
            <a:ext cx="4548286" cy="3204125"/>
          </a:xfrm>
          <a:prstGeom prst="rect">
            <a:avLst/>
          </a:prstGeom>
          <a:noFill/>
          <a:ln>
            <a:noFill/>
          </a:ln>
        </p:spPr>
      </p:pic>
      <p:pic>
        <p:nvPicPr>
          <p:cNvPr id="219" name="Google Shape;219;g142163fed1a_1_6"/>
          <p:cNvPicPr preferRelativeResize="0"/>
          <p:nvPr/>
        </p:nvPicPr>
        <p:blipFill>
          <a:blip r:embed="rId6">
            <a:alphaModFix/>
          </a:blip>
          <a:stretch>
            <a:fillRect/>
          </a:stretch>
        </p:blipFill>
        <p:spPr>
          <a:xfrm>
            <a:off x="9461850" y="6163025"/>
            <a:ext cx="1731325" cy="31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2022-04-24T15:23:54Z</dcterms:created>
  <dc:creator>Erik Wilder</dc:creator>
</cp:coreProperties>
</file>